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419" r:id="rId3"/>
    <p:sldId id="853" r:id="rId4"/>
    <p:sldId id="903" r:id="rId5"/>
    <p:sldId id="904" r:id="rId6"/>
    <p:sldId id="905" r:id="rId7"/>
    <p:sldId id="913" r:id="rId8"/>
    <p:sldId id="927" r:id="rId9"/>
    <p:sldId id="906" r:id="rId10"/>
    <p:sldId id="907" r:id="rId11"/>
    <p:sldId id="908" r:id="rId12"/>
    <p:sldId id="909" r:id="rId13"/>
    <p:sldId id="911" r:id="rId14"/>
    <p:sldId id="910" r:id="rId15"/>
    <p:sldId id="928" r:id="rId16"/>
    <p:sldId id="902" r:id="rId17"/>
    <p:sldId id="914" r:id="rId18"/>
    <p:sldId id="925" r:id="rId19"/>
    <p:sldId id="916" r:id="rId20"/>
    <p:sldId id="918" r:id="rId21"/>
    <p:sldId id="917" r:id="rId22"/>
    <p:sldId id="915" r:id="rId23"/>
    <p:sldId id="921" r:id="rId24"/>
    <p:sldId id="920" r:id="rId25"/>
    <p:sldId id="929" r:id="rId26"/>
    <p:sldId id="922" r:id="rId27"/>
    <p:sldId id="923" r:id="rId28"/>
    <p:sldId id="931" r:id="rId29"/>
    <p:sldId id="924" r:id="rId30"/>
    <p:sldId id="926" r:id="rId31"/>
    <p:sldId id="930" r:id="rId32"/>
    <p:sldId id="919" r:id="rId33"/>
    <p:sldId id="933" r:id="rId34"/>
    <p:sldId id="934" r:id="rId35"/>
    <p:sldId id="935" r:id="rId36"/>
    <p:sldId id="936" r:id="rId37"/>
    <p:sldId id="937" r:id="rId38"/>
    <p:sldId id="939" r:id="rId39"/>
    <p:sldId id="940" r:id="rId40"/>
    <p:sldId id="938" r:id="rId41"/>
    <p:sldId id="941" r:id="rId42"/>
    <p:sldId id="811" r:id="rId43"/>
    <p:sldId id="653" r:id="rId44"/>
    <p:sldId id="342" r:id="rId45"/>
  </p:sldIdLst>
  <p:sldSz cx="24384000" cy="13716000"/>
  <p:notesSz cx="6797675" cy="9929813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040"/>
    <a:srgbClr val="F25A29"/>
    <a:srgbClr val="F35A29"/>
    <a:srgbClr val="4372C4"/>
    <a:srgbClr val="ED1C24"/>
    <a:srgbClr val="E4C622"/>
    <a:srgbClr val="B9D532"/>
    <a:srgbClr val="7BC242"/>
    <a:srgbClr val="E4C721"/>
    <a:srgbClr val="45B7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04" autoAdjust="0"/>
    <p:restoredTop sz="84555" autoAdjust="0"/>
  </p:normalViewPr>
  <p:slideViewPr>
    <p:cSldViewPr snapToGrid="0" snapToObjects="1">
      <p:cViewPr varScale="1">
        <p:scale>
          <a:sx n="27" d="100"/>
          <a:sy n="27" d="100"/>
        </p:scale>
        <p:origin x="68" y="388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-932"/>
    </p:cViewPr>
  </p:outlin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C9682A-6338-40E2-9ACD-2A3FF92BB3F1}" type="datetime1">
              <a:rPr lang="en-US" smtClean="0"/>
              <a:t>4/1/2022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C4568-2AE6-42F2-B295-3769A765E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70683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body" sz="quarter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304435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1pPr>
    <a:lvl2pPr indent="2286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2pPr>
    <a:lvl3pPr indent="4572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3pPr>
    <a:lvl4pPr indent="6858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4pPr>
    <a:lvl5pPr indent="9144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5pPr>
    <a:lvl6pPr indent="11430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6pPr>
    <a:lvl7pPr indent="13716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7pPr>
    <a:lvl8pPr indent="16002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8pPr>
    <a:lvl9pPr indent="18288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836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8741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6063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8748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FE536F65-AC83-4CA5-A319-75AFC58D4B3B}" type="slidenum">
              <a:rPr lang="en-US" smtClean="0">
                <a:solidFill>
                  <a:prstClr val="black"/>
                </a:solidFill>
                <a:latin typeface="Calibri"/>
                <a:ea typeface=""/>
                <a:cs typeface=""/>
              </a:rPr>
              <a:pPr/>
              <a:t>44</a:t>
            </a:fld>
            <a:endParaRPr lang="en-US" dirty="0"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28631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71722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5932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1197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4973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9291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7776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4776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5201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 flip="none" rotWithShape="1">
          <a:gsLst>
            <a:gs pos="17000">
              <a:schemeClr val="bg1"/>
            </a:gs>
            <a:gs pos="83000">
              <a:srgbClr val="FF9900">
                <a:lumMod val="20000"/>
                <a:lumOff val="80000"/>
              </a:srgbClr>
            </a:gs>
            <a:gs pos="67000">
              <a:schemeClr val="accent1">
                <a:lumMod val="5000"/>
                <a:lumOff val="95000"/>
              </a:schemeClr>
            </a:gs>
            <a:gs pos="100000">
              <a:srgbClr val="057BBA">
                <a:lumMod val="50000"/>
                <a:lumOff val="5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A04767-AA7B-4F3E-BCFB-179D9E0CC0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17132" y="859479"/>
            <a:ext cx="2950192" cy="11318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049C43-2C50-4372-822C-DA510E94A2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08E076-FA65-406B-B46F-9B423DB8E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217" y="357188"/>
            <a:ext cx="15794390" cy="1710326"/>
          </a:xfrm>
        </p:spPr>
        <p:txBody>
          <a:bodyPr>
            <a:normAutofit/>
          </a:bodyPr>
          <a:lstStyle>
            <a:lvl1pPr algn="l">
              <a:defRPr sz="8200"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820083" y="13156977"/>
            <a:ext cx="6743833" cy="482823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rPr lang="vi-VN" dirty="0">
                <a:solidFill>
                  <a:schemeClr val="bg1"/>
                </a:solidFill>
              </a:rPr>
              <a:t>Copyright </a:t>
            </a:r>
            <a:r>
              <a:rPr lang="de-DE" i="1" dirty="0">
                <a:solidFill>
                  <a:schemeClr val="bg1"/>
                </a:solidFill>
              </a:rPr>
              <a:t>© </a:t>
            </a:r>
            <a:r>
              <a:rPr lang="de-DE" dirty="0">
                <a:solidFill>
                  <a:schemeClr val="bg1"/>
                </a:solidFill>
              </a:rPr>
              <a:t>VTI Academy All Right Reserved</a:t>
            </a:r>
            <a:r>
              <a:rPr lang="vi-VN" dirty="0">
                <a:solidFill>
                  <a:schemeClr val="bg1"/>
                </a:solidFill>
              </a:rPr>
              <a:t> </a:t>
            </a:r>
            <a:endParaRPr lang="uk-UA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oogle Shape;23;p3"/>
          <p:cNvCxnSpPr/>
          <p:nvPr/>
        </p:nvCxnSpPr>
        <p:spPr>
          <a:xfrm>
            <a:off x="482600" y="1412390"/>
            <a:ext cx="21521992" cy="0"/>
          </a:xfrm>
          <a:prstGeom prst="straightConnector1">
            <a:avLst/>
          </a:prstGeom>
          <a:noFill/>
          <a:ln w="19050" cap="flat" cmpd="sng">
            <a:solidFill>
              <a:srgbClr val="3C5A9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" name="Google Shape;24;p3"/>
          <p:cNvSpPr/>
          <p:nvPr/>
        </p:nvSpPr>
        <p:spPr>
          <a:xfrm>
            <a:off x="0" y="12670972"/>
            <a:ext cx="24384000" cy="1045028"/>
          </a:xfrm>
          <a:prstGeom prst="rect">
            <a:avLst/>
          </a:prstGeom>
          <a:solidFill>
            <a:srgbClr val="3C5A99"/>
          </a:solidFill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6781639" y="12854932"/>
            <a:ext cx="10458958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r>
              <a:rPr lang="vi-VN" dirty="0">
                <a:solidFill>
                  <a:schemeClr val="bg1"/>
                </a:solidFill>
              </a:rPr>
              <a:t>Copyright </a:t>
            </a:r>
            <a:r>
              <a:rPr lang="de-DE" i="1" dirty="0">
                <a:solidFill>
                  <a:schemeClr val="bg1"/>
                </a:solidFill>
              </a:rPr>
              <a:t>© </a:t>
            </a:r>
            <a:r>
              <a:rPr lang="de-DE" dirty="0">
                <a:solidFill>
                  <a:schemeClr val="bg1"/>
                </a:solidFill>
              </a:rPr>
              <a:t>VTI Academy All Right Reserved</a:t>
            </a:r>
            <a:r>
              <a:rPr lang="vi-VN" dirty="0">
                <a:solidFill>
                  <a:schemeClr val="bg1"/>
                </a:solidFill>
              </a:rPr>
              <a:t> </a:t>
            </a:r>
            <a:endParaRPr lang="uk-UA" dirty="0">
              <a:solidFill>
                <a:schemeClr val="bg1"/>
              </a:solidFill>
            </a:endParaRPr>
          </a:p>
        </p:txBody>
      </p:sp>
      <p:cxnSp>
        <p:nvCxnSpPr>
          <p:cNvPr id="26" name="Google Shape;26;p3"/>
          <p:cNvCxnSpPr/>
          <p:nvPr/>
        </p:nvCxnSpPr>
        <p:spPr>
          <a:xfrm>
            <a:off x="14610736" y="1412390"/>
            <a:ext cx="7393856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" name="Google Shape;27;p3"/>
          <p:cNvCxnSpPr/>
          <p:nvPr/>
        </p:nvCxnSpPr>
        <p:spPr>
          <a:xfrm>
            <a:off x="0" y="12670972"/>
            <a:ext cx="24384000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365656-3C2C-401A-A261-7849E1DCB5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2276" y="-25180"/>
            <a:ext cx="5131724" cy="143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71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gradFill flip="none" rotWithShape="1">
          <a:gsLst>
            <a:gs pos="17000">
              <a:schemeClr val="bg1"/>
            </a:gs>
            <a:gs pos="83000">
              <a:srgbClr val="FF9900">
                <a:lumMod val="20000"/>
                <a:lumOff val="80000"/>
              </a:srgbClr>
            </a:gs>
            <a:gs pos="67000">
              <a:schemeClr val="accent1">
                <a:lumMod val="5000"/>
                <a:lumOff val="95000"/>
              </a:schemeClr>
            </a:gs>
            <a:gs pos="100000">
              <a:srgbClr val="057BBA">
                <a:lumMod val="50000"/>
                <a:lumOff val="5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8E076-FA65-406B-B46F-9B423DB8E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217" y="357188"/>
            <a:ext cx="18701658" cy="1710326"/>
          </a:xfrm>
        </p:spPr>
        <p:txBody>
          <a:bodyPr>
            <a:normAutofit/>
          </a:bodyPr>
          <a:lstStyle>
            <a:lvl1pPr algn="l">
              <a:defRPr sz="8200"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4B674F-1420-4DF2-8459-B3931B4964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06980E3F-CE96-4267-B841-15E317674931}" type="datetimeFigureOut">
              <a:rPr lang="en-US" smtClean="0"/>
              <a:t>4/1/2022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EB1A97-058D-4695-BDEE-1CB388B84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E0EE83-65C2-45C2-B15E-F5BF3C6B9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62817" y="13073062"/>
            <a:ext cx="448840" cy="482823"/>
          </a:xfrm>
        </p:spPr>
        <p:txBody>
          <a:bodyPr/>
          <a:lstStyle/>
          <a:p>
            <a:fld id="{76CA7329-12AB-4100-8DDD-19BE59417CE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0641B02-D364-4240-835E-FF32F0F89CB6}"/>
              </a:ext>
            </a:extLst>
          </p:cNvPr>
          <p:cNvCxnSpPr/>
          <p:nvPr userDrawn="1"/>
        </p:nvCxnSpPr>
        <p:spPr>
          <a:xfrm>
            <a:off x="1845217" y="1893677"/>
            <a:ext cx="18701658" cy="0"/>
          </a:xfrm>
          <a:prstGeom prst="line">
            <a:avLst/>
          </a:prstGeom>
          <a:ln w="38100" cap="rnd">
            <a:solidFill>
              <a:srgbClr val="057BBA">
                <a:alpha val="80000"/>
              </a:srgbClr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F3C5E42B-5773-41D1-82C9-A3B7861809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883" y="427995"/>
            <a:ext cx="2645634" cy="163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1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bg>
      <p:bgPr>
        <a:gradFill flip="none" rotWithShape="1">
          <a:gsLst>
            <a:gs pos="17000">
              <a:schemeClr val="bg1"/>
            </a:gs>
            <a:gs pos="83000">
              <a:srgbClr val="FF9900">
                <a:lumMod val="20000"/>
                <a:lumOff val="80000"/>
              </a:srgbClr>
            </a:gs>
            <a:gs pos="67000">
              <a:schemeClr val="accent1">
                <a:lumMod val="5000"/>
                <a:lumOff val="95000"/>
              </a:schemeClr>
            </a:gs>
            <a:gs pos="100000">
              <a:srgbClr val="057BBA">
                <a:lumMod val="50000"/>
                <a:lumOff val="5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790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5" r:id="rId3"/>
    <p:sldLayoutId id="2147483656" r:id="rId4"/>
    <p:sldLayoutId id="2147483657" r:id="rId5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duy.nguyenngoc1@vti.com.v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ptal.com/java/spring-boot-rest-api-error-handling" TargetMode="External"/><Relationship Id="rId2" Type="http://schemas.openxmlformats.org/officeDocument/2006/relationships/hyperlink" Target="https://www.baeldung.com/global-error-handler-in-a-spring-rest-api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eldung.com/spring-boot-logging" TargetMode="External"/><Relationship Id="rId2" Type="http://schemas.openxmlformats.org/officeDocument/2006/relationships/hyperlink" Target="https://www.youtube.com/watch?v=S9USRSEyWU0" TargetMode="Externa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pring.io/projects/spring-boot" TargetMode="External"/><Relationship Id="rId2" Type="http://schemas.openxmlformats.org/officeDocument/2006/relationships/hyperlink" Target="https://www.baeldung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pring.io/guides#getting-started-guides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C73E9A0-1581-412A-9370-80FB5A08E4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50" y="1753558"/>
            <a:ext cx="5103775" cy="14297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3535C99-41AF-418B-BEDD-F28650092074}"/>
              </a:ext>
            </a:extLst>
          </p:cNvPr>
          <p:cNvSpPr/>
          <p:nvPr/>
        </p:nvSpPr>
        <p:spPr>
          <a:xfrm>
            <a:off x="1795790" y="3025157"/>
            <a:ext cx="5636029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100" dirty="0">
                <a:solidFill>
                  <a:schemeClr val="accent1">
                    <a:lumMod val="75000"/>
                  </a:schemeClr>
                </a:solidFill>
                <a:latin typeface="+mj-lt"/>
                <a:ea typeface="Meiryo" charset="-128"/>
                <a:cs typeface="Meiryo" charset="-128"/>
              </a:rPr>
              <a:t>WAY TO ENTERPRISE</a:t>
            </a:r>
          </a:p>
        </p:txBody>
      </p:sp>
      <p:sp>
        <p:nvSpPr>
          <p:cNvPr id="5" name="Google Shape;90;p9">
            <a:extLst>
              <a:ext uri="{FF2B5EF4-FFF2-40B4-BE49-F238E27FC236}">
                <a16:creationId xmlns:a16="http://schemas.microsoft.com/office/drawing/2014/main" id="{DB753221-CAE6-4172-B420-253F82036F95}"/>
              </a:ext>
            </a:extLst>
          </p:cNvPr>
          <p:cNvSpPr txBox="1">
            <a:spLocks/>
          </p:cNvSpPr>
          <p:nvPr/>
        </p:nvSpPr>
        <p:spPr>
          <a:xfrm>
            <a:off x="1215678" y="4549070"/>
            <a:ext cx="22486370" cy="131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1pPr>
            <a:lvl2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2pPr>
            <a:lvl3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3pPr>
            <a:lvl4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4pPr>
            <a:lvl5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5pPr>
            <a:lvl6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6pPr>
            <a:lvl7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7pPr>
            <a:lvl8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8pPr>
            <a:lvl9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9pPr>
          </a:lstStyle>
          <a:p>
            <a:pPr hangingPunct="1">
              <a:lnSpc>
                <a:spcPct val="90000"/>
              </a:lnSpc>
              <a:buClr>
                <a:srgbClr val="1E4E79"/>
              </a:buClr>
              <a:buSzPts val="4400"/>
            </a:pPr>
            <a:r>
              <a:rPr lang="en-US" altLang="en-US" sz="10000" dirty="0">
                <a:solidFill>
                  <a:schemeClr val="accent1">
                    <a:lumMod val="75000"/>
                  </a:schemeClr>
                </a:solidFill>
              </a:rPr>
              <a:t>Advanced Java</a:t>
            </a:r>
            <a:endParaRPr lang="en-US" sz="10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2001B0A-062A-4A6F-BBE4-0E31E8A7C59F}"/>
              </a:ext>
            </a:extLst>
          </p:cNvPr>
          <p:cNvSpPr txBox="1">
            <a:spLocks/>
          </p:cNvSpPr>
          <p:nvPr/>
        </p:nvSpPr>
        <p:spPr bwMode="auto">
          <a:xfrm>
            <a:off x="1795790" y="8295495"/>
            <a:ext cx="11871552" cy="284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anose="05000000000000000000" pitchFamily="2" charset="2"/>
              <a:buChar char="q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imes New Roman" panose="02020603050405020304" pitchFamily="18" charset="0"/>
              <a:buNone/>
              <a:defRPr/>
            </a:pPr>
            <a:r>
              <a:rPr lang="en-US" sz="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VTI ACADEMY</a:t>
            </a:r>
          </a:p>
          <a:p>
            <a:pPr marL="0" indent="0">
              <a:buFont typeface="Times New Roman" panose="02020603050405020304" pitchFamily="18" charset="0"/>
              <a:buNone/>
              <a:defRPr/>
            </a:pPr>
            <a:r>
              <a:rPr lang="en-US" sz="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Author</a:t>
            </a:r>
            <a:r>
              <a:rPr lang="en-US" sz="50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50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duy.nguyenngoc1@vti.com.vn</a:t>
            </a:r>
            <a:endParaRPr lang="en-US" sz="5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Times New Roman" panose="02020603050405020304" pitchFamily="18" charset="0"/>
              <a:buNone/>
              <a:defRPr/>
            </a:pPr>
            <a:r>
              <a:rPr lang="en-US" sz="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March 2020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0271414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Global Exception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73944" y="12089494"/>
            <a:ext cx="57486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err="1">
                <a:latin typeface="Times New Roman" panose="02020603050405020304" pitchFamily="18" charset="0"/>
              </a:rPr>
              <a:t>HttpRequestMethodNotSupported</a:t>
            </a:r>
            <a:endParaRPr lang="en-US" b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777" y="1523999"/>
            <a:ext cx="13805078" cy="1065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09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0271414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Global Exception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102986" y="12089494"/>
            <a:ext cx="54906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err="1"/>
              <a:t>HttpMediaTypeNotSupported</a:t>
            </a:r>
            <a:endParaRPr lang="en-US" b="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857" y="1571746"/>
            <a:ext cx="11665208" cy="1047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02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0271414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Global Exception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409961" y="12089494"/>
            <a:ext cx="48766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/>
              <a:t>MethodArgumentNotValid</a:t>
            </a:r>
            <a:endParaRPr lang="en-US" b="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414" y="1650732"/>
            <a:ext cx="9157171" cy="1041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0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0271414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Global Exception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703838" y="12089494"/>
            <a:ext cx="62889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/>
              <a:t>MissingServletRequestParameter</a:t>
            </a:r>
            <a:endParaRPr lang="en-US" b="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494" y="1894445"/>
            <a:ext cx="15517320" cy="917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0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0271414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Global Exception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52918" y="12089494"/>
            <a:ext cx="59907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err="1"/>
              <a:t>MethodArgumentTypeMismatch</a:t>
            </a:r>
            <a:endParaRPr lang="en-US" b="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453" y="2130985"/>
            <a:ext cx="14811671" cy="935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430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Testing System Assignments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0" y="2533651"/>
            <a:ext cx="8730095" cy="110316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Self-practice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246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Global Exception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49" y="2533650"/>
            <a:ext cx="20545223" cy="5073380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Reference: 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 smtClean="0">
                <a:hlinkClick r:id="rId2"/>
              </a:rPr>
              <a:t> 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www.baeldung.com/global-error-handler-in-a-spring-rest-api</a:t>
            </a:r>
            <a:endParaRPr lang="en-US" dirty="0" smtClean="0"/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www.toptal.com/java/spring-boot-rest-api-error-handling</a:t>
            </a:r>
            <a:r>
              <a:rPr lang="en-US" dirty="0" smtClean="0"/>
              <a:t>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933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6018247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Spring Security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0" y="2533649"/>
            <a:ext cx="11770874" cy="9450827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Authentication &amp; Authorization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Authentication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 smtClean="0"/>
              <a:t> Basic Authentication (Current Lesson)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 smtClean="0"/>
              <a:t> JWT (Next Lesson)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 smtClean="0"/>
              <a:t> </a:t>
            </a:r>
            <a:r>
              <a:rPr lang="en-US" dirty="0" err="1" smtClean="0"/>
              <a:t>Oauth</a:t>
            </a:r>
            <a:r>
              <a:rPr lang="en-US" dirty="0" smtClean="0"/>
              <a:t> 2 (Next Lesson)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 smtClean="0"/>
              <a:t> ...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292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6018247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Spring Security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51" y="4072478"/>
            <a:ext cx="24193966" cy="567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164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8917090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Basic Authentication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49" y="2533650"/>
            <a:ext cx="12646364" cy="987763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Example 1: Authentication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135401" y="11619242"/>
            <a:ext cx="19383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/>
              <a:t>Database</a:t>
            </a:r>
            <a:endParaRPr lang="en-US" b="0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881" y="3521412"/>
            <a:ext cx="20497637" cy="804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621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ja-JP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sp>
        <p:nvSpPr>
          <p:cNvPr id="3" name="Rectangle 2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b="0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Copyright </a:t>
            </a:r>
            <a:r>
              <a:rPr lang="en-GB" sz="2200" b="0" i="1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© </a:t>
            </a:r>
            <a:r>
              <a:rPr lang="en-GB" sz="2200" b="0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VTI Academy All Rights Reserved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DE6175F-EC54-41CE-AC36-9254032B4CC2}"/>
              </a:ext>
            </a:extLst>
          </p:cNvPr>
          <p:cNvSpPr txBox="1">
            <a:spLocks/>
          </p:cNvSpPr>
          <p:nvPr/>
        </p:nvSpPr>
        <p:spPr bwMode="auto">
          <a:xfrm>
            <a:off x="1845217" y="3116480"/>
            <a:ext cx="21287157" cy="9329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anose="05000000000000000000" pitchFamily="2" charset="2"/>
              <a:buChar char="q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>
              <a:defRPr/>
            </a:pPr>
            <a:r>
              <a:rPr lang="en-US" altLang="en-US" sz="6600" b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Global Exception</a:t>
            </a:r>
          </a:p>
          <a:p>
            <a:pPr lvl="0" defTabSz="914400">
              <a:defRPr/>
            </a:pPr>
            <a:r>
              <a:rPr lang="en-US" altLang="en-US" sz="6600" b="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Basic Authentication </a:t>
            </a:r>
            <a:endParaRPr lang="en-US" altLang="en-US" sz="6600" b="0" dirty="0" smtClean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defTabSz="914400">
              <a:defRPr/>
            </a:pPr>
            <a:r>
              <a:rPr lang="en-US" altLang="en-US" sz="6600" b="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600" b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Log4j </a:t>
            </a:r>
          </a:p>
          <a:p>
            <a:pPr lvl="0" defTabSz="914400">
              <a:defRPr/>
            </a:pPr>
            <a:r>
              <a:rPr lang="en-US" altLang="en-US" sz="6600" b="0" noProof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Assignments</a:t>
            </a:r>
            <a:endParaRPr kumimoji="0" lang="en-US" altLang="en-US" sz="6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79413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8917090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Basic Authentication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369" y="1988194"/>
            <a:ext cx="9152486" cy="19432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01591" y="4026506"/>
            <a:ext cx="17796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/>
              <a:t>pom.xml</a:t>
            </a:r>
            <a:endParaRPr lang="en-US" b="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92" y="4959990"/>
            <a:ext cx="10980707" cy="67521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16202" y="11831577"/>
            <a:ext cx="12105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/>
              <a:t>Entity</a:t>
            </a:r>
            <a:endParaRPr lang="en-US" b="0" i="1" dirty="0"/>
          </a:p>
        </p:txBody>
      </p:sp>
      <p:sp>
        <p:nvSpPr>
          <p:cNvPr id="8" name="Rectangle 7"/>
          <p:cNvSpPr/>
          <p:nvPr/>
        </p:nvSpPr>
        <p:spPr>
          <a:xfrm>
            <a:off x="16292834" y="3841875"/>
            <a:ext cx="21435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/>
              <a:t>Repository</a:t>
            </a:r>
            <a:endParaRPr lang="en-US" b="0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9051" y="1837692"/>
            <a:ext cx="10407136" cy="18297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1621" y="4611281"/>
            <a:ext cx="9784566" cy="772465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7016607" y="12043550"/>
            <a:ext cx="15520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/>
              <a:t>Service</a:t>
            </a:r>
            <a:endParaRPr lang="en-US" b="0" i="1" dirty="0"/>
          </a:p>
        </p:txBody>
      </p:sp>
    </p:spTree>
    <p:extLst>
      <p:ext uri="{BB962C8B-B14F-4D97-AF65-F5344CB8AC3E}">
        <p14:creationId xmlns:p14="http://schemas.microsoft.com/office/powerpoint/2010/main" val="1089066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8917090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Basic Authentication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084931" y="8566945"/>
            <a:ext cx="19607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/>
              <a:t>Controller</a:t>
            </a:r>
            <a:endParaRPr lang="en-US" b="0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95" y="3354914"/>
            <a:ext cx="12424581" cy="72093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2064" y="3354914"/>
            <a:ext cx="11088838" cy="512760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663142" y="10253073"/>
            <a:ext cx="37160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/>
              <a:t>Security </a:t>
            </a:r>
            <a:r>
              <a:rPr lang="en-US" b="0" i="1" dirty="0" err="1" smtClean="0"/>
              <a:t>Config</a:t>
            </a:r>
            <a:r>
              <a:rPr lang="en-US" b="0" i="1" dirty="0" smtClean="0"/>
              <a:t> File</a:t>
            </a:r>
            <a:endParaRPr lang="en-US" b="0" i="1" dirty="0"/>
          </a:p>
        </p:txBody>
      </p:sp>
    </p:spTree>
    <p:extLst>
      <p:ext uri="{BB962C8B-B14F-4D97-AF65-F5344CB8AC3E}">
        <p14:creationId xmlns:p14="http://schemas.microsoft.com/office/powerpoint/2010/main" val="3997735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Basic Authentication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6294" y="3715967"/>
            <a:ext cx="11720817" cy="63424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60" y="5581060"/>
            <a:ext cx="11920734" cy="249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37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Basic Authentication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5272" y="2994387"/>
            <a:ext cx="12149292" cy="72312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75" y="4250519"/>
            <a:ext cx="11537005" cy="485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02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8917090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Basic Authentication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49" y="2533650"/>
            <a:ext cx="5214431" cy="987763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 smtClean="0"/>
              <a:t>Explain: 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978" y="1483841"/>
            <a:ext cx="11264631" cy="1102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64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Testing System Assignments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0" y="2533651"/>
            <a:ext cx="8730095" cy="110316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Self-practice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6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8917090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Basic Authentication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49" y="2533650"/>
            <a:ext cx="13541308" cy="987763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Example 2: Authorization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82" y="4295464"/>
            <a:ext cx="23878216" cy="66384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04055" y="11110314"/>
            <a:ext cx="15520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/>
              <a:t>Service</a:t>
            </a:r>
            <a:endParaRPr lang="en-US" b="0" i="1" dirty="0"/>
          </a:p>
        </p:txBody>
      </p:sp>
      <p:sp>
        <p:nvSpPr>
          <p:cNvPr id="6" name="Rectangle 5"/>
          <p:cNvSpPr/>
          <p:nvPr/>
        </p:nvSpPr>
        <p:spPr>
          <a:xfrm>
            <a:off x="17673652" y="11110313"/>
            <a:ext cx="26212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/>
              <a:t>Configuration</a:t>
            </a:r>
            <a:endParaRPr lang="en-US" b="0" i="1" dirty="0"/>
          </a:p>
        </p:txBody>
      </p:sp>
    </p:spTree>
    <p:extLst>
      <p:ext uri="{BB962C8B-B14F-4D97-AF65-F5344CB8AC3E}">
        <p14:creationId xmlns:p14="http://schemas.microsoft.com/office/powerpoint/2010/main" val="2657735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8917090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Basic Authentication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65" y="3710591"/>
            <a:ext cx="11633643" cy="63672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7097" y="3710590"/>
            <a:ext cx="10716799" cy="63672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497628" y="10817925"/>
            <a:ext cx="9813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/>
              <a:t>Test</a:t>
            </a:r>
            <a:endParaRPr lang="en-US" b="0" i="1" dirty="0"/>
          </a:p>
        </p:txBody>
      </p:sp>
    </p:spTree>
    <p:extLst>
      <p:ext uri="{BB962C8B-B14F-4D97-AF65-F5344CB8AC3E}">
        <p14:creationId xmlns:p14="http://schemas.microsoft.com/office/powerpoint/2010/main" val="2413414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Testing System Assignments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0" y="2533651"/>
            <a:ext cx="8730095" cy="110316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Self-practice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490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8917090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Basic Authentication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49" y="2533650"/>
            <a:ext cx="13541308" cy="987763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Example 3: Cross Origin &amp; Exception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127" y="3390913"/>
            <a:ext cx="16905223" cy="926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727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0271414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Global Exception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9854" y="2540672"/>
            <a:ext cx="12255251" cy="238152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Example 1: 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 smtClean="0"/>
              <a:t>Local Exception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287878" y="12089494"/>
            <a:ext cx="11208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</a:rPr>
              <a:t>Error</a:t>
            </a:r>
            <a:endParaRPr lang="en-US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948" y="7439909"/>
            <a:ext cx="16634299" cy="44668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7479" y="3574221"/>
            <a:ext cx="8961617" cy="377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127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8917090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Basic Authentication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52" y="3301971"/>
            <a:ext cx="11645153" cy="60949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9819" y="3301971"/>
            <a:ext cx="11662151" cy="609494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530051" y="9767338"/>
            <a:ext cx="9813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/>
              <a:t>Test</a:t>
            </a:r>
            <a:endParaRPr lang="en-US" b="0" i="1" dirty="0"/>
          </a:p>
        </p:txBody>
      </p:sp>
    </p:spTree>
    <p:extLst>
      <p:ext uri="{BB962C8B-B14F-4D97-AF65-F5344CB8AC3E}">
        <p14:creationId xmlns:p14="http://schemas.microsoft.com/office/powerpoint/2010/main" val="41688638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Testing System Assignments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0" y="2533651"/>
            <a:ext cx="8730095" cy="110316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Self-practice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327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Log4j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49" y="2533650"/>
            <a:ext cx="20545223" cy="5073380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Using to print or save information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63" y="4580873"/>
            <a:ext cx="20066370" cy="633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734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Log4j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49" y="2533650"/>
            <a:ext cx="7412883" cy="1435235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Example 1: Save log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29" y="6439712"/>
            <a:ext cx="8073503" cy="39200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70900" y="10594772"/>
            <a:ext cx="17796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/>
              <a:t>pom.xml</a:t>
            </a:r>
            <a:endParaRPr lang="en-US" b="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4622" y="6630410"/>
            <a:ext cx="4100328" cy="353863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094658" y="10715926"/>
            <a:ext cx="30315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/>
              <a:t>Log4j </a:t>
            </a:r>
            <a:r>
              <a:rPr lang="en-US" b="0" i="1" dirty="0" err="1" smtClean="0"/>
              <a:t>config</a:t>
            </a:r>
            <a:r>
              <a:rPr lang="en-US" b="0" i="1" dirty="0" smtClean="0"/>
              <a:t> file</a:t>
            </a:r>
            <a:endParaRPr lang="en-US" b="0" i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3266" y="3537119"/>
            <a:ext cx="11084549" cy="717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511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Log4j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774" y="2003897"/>
            <a:ext cx="21236520" cy="998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875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Log4j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599" y="1963771"/>
            <a:ext cx="19523920" cy="1012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1897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Testing System Assignments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0" y="2533651"/>
            <a:ext cx="8730095" cy="110316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Self-practice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0003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Log4j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49" y="2533650"/>
            <a:ext cx="7412883" cy="1435235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Example 2</a:t>
            </a:r>
            <a:r>
              <a:rPr lang="en-US" dirty="0"/>
              <a:t>: log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480" y="3505013"/>
            <a:ext cx="14598177" cy="871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260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Log4j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096" y="2752725"/>
            <a:ext cx="16990554" cy="56714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524" y="9392663"/>
            <a:ext cx="17609698" cy="178718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446422" y="11563580"/>
            <a:ext cx="74911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/>
              <a:t>Mode: </a:t>
            </a:r>
            <a:r>
              <a:rPr lang="en-US" b="0" i="1" dirty="0" smtClean="0"/>
              <a:t>info</a:t>
            </a:r>
            <a:r>
              <a:rPr lang="en-US" b="0" i="1" dirty="0"/>
              <a:t>, debug, </a:t>
            </a:r>
            <a:r>
              <a:rPr lang="en-US" b="0" i="1" dirty="0" smtClean="0"/>
              <a:t>warn</a:t>
            </a:r>
            <a:r>
              <a:rPr lang="en-US" b="0" i="1" dirty="0"/>
              <a:t>, error</a:t>
            </a:r>
            <a:r>
              <a:rPr lang="en-US" b="0" i="1" dirty="0" smtClean="0"/>
              <a:t>, trace, </a:t>
            </a:r>
            <a:r>
              <a:rPr lang="en-US" b="0" i="1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1648778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Log4j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073" y="8576672"/>
            <a:ext cx="16089397" cy="36218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813" y="2154657"/>
            <a:ext cx="12863915" cy="579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29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0271414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Global Exception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461530" y="8832155"/>
            <a:ext cx="27735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</a:rPr>
              <a:t>Handling Error</a:t>
            </a:r>
            <a:endParaRPr lang="en-US" b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818" y="5268919"/>
            <a:ext cx="11458940" cy="352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445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Log4j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49" y="2533650"/>
            <a:ext cx="19300083" cy="4411899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</a:t>
            </a:r>
            <a:r>
              <a:rPr lang="en-US" dirty="0"/>
              <a:t>Reference: </a:t>
            </a:r>
            <a:endParaRPr lang="en-US" dirty="0" smtClean="0"/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www.youtube.com/watch?v=S9USRSEyWU0</a:t>
            </a:r>
            <a:endParaRPr lang="en-US" dirty="0" smtClean="0"/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www.baeldung.com/spring-boot-logging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6889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Testing System Assignments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0" y="2533651"/>
            <a:ext cx="8730095" cy="110316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Self-practice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6283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Testing System Assignments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435" y="1716521"/>
            <a:ext cx="11950555" cy="1072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699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Reference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200150" y="2697075"/>
            <a:ext cx="12866046" cy="5571436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www.baeldung.com</a:t>
            </a:r>
            <a:r>
              <a:rPr lang="en-US" dirty="0" smtClean="0"/>
              <a:t> </a:t>
            </a:r>
            <a:endParaRPr lang="en-US" dirty="0"/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spring.io/projects/spring-boot</a:t>
            </a:r>
            <a:r>
              <a:rPr lang="en-US" dirty="0" smtClean="0"/>
              <a:t> </a:t>
            </a:r>
            <a:endParaRPr lang="en-US" dirty="0"/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spring.io/guides#getting-started-guides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5878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b="0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Copyright </a:t>
            </a:r>
            <a:r>
              <a:rPr lang="en-GB" sz="2200" b="0" i="1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© </a:t>
            </a:r>
            <a:r>
              <a:rPr lang="en-GB" sz="2200" b="0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VTI Academy All Rights Reserved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3CDD7E-E173-4A74-9533-427DE02233F9}"/>
              </a:ext>
            </a:extLst>
          </p:cNvPr>
          <p:cNvSpPr/>
          <p:nvPr/>
        </p:nvSpPr>
        <p:spPr>
          <a:xfrm>
            <a:off x="7195160" y="5450175"/>
            <a:ext cx="1009528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0" cap="none" spc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582079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0271414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Global Exception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9855" y="2540672"/>
            <a:ext cx="6087915" cy="1214206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smtClean="0"/>
              <a:t>Global Exception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15" y="3754878"/>
            <a:ext cx="24070389" cy="667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63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0271414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Global Exception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860" y="4112565"/>
            <a:ext cx="17167739" cy="540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38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Global Exception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29" y="4178181"/>
            <a:ext cx="9558385" cy="5849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852" y="4178181"/>
            <a:ext cx="12660842" cy="584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598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Testing System Assignments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0" y="2533651"/>
            <a:ext cx="8730095" cy="110316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Self-practice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154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0271414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Global Exception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9854" y="2540672"/>
            <a:ext cx="8325277" cy="1136383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Example 2: Template</a:t>
            </a:r>
          </a:p>
        </p:txBody>
      </p:sp>
      <p:sp>
        <p:nvSpPr>
          <p:cNvPr id="6" name="Rectangle 5"/>
          <p:cNvSpPr/>
          <p:nvPr/>
        </p:nvSpPr>
        <p:spPr>
          <a:xfrm>
            <a:off x="9475688" y="12089494"/>
            <a:ext cx="47452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err="1" smtClean="0">
                <a:latin typeface="Times New Roman" panose="02020603050405020304" pitchFamily="18" charset="0"/>
              </a:rPr>
              <a:t>NoHandlerFoundException</a:t>
            </a:r>
            <a:endParaRPr lang="en-US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960" y="3407173"/>
            <a:ext cx="11096656" cy="868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779369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Times New Roman"/>
        <a:ea typeface="Times New Roman"/>
        <a:cs typeface="Times New Roman"/>
      </a:majorFont>
      <a:minorFont>
        <a:latin typeface="Times New Roman"/>
        <a:ea typeface="Times New Roman"/>
        <a:cs typeface="Times New Roma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Times New Roman"/>
        <a:ea typeface="Times New Roman"/>
        <a:cs typeface="Times New Roman"/>
      </a:majorFont>
      <a:minorFont>
        <a:latin typeface="Times New Roman"/>
        <a:ea typeface="Times New Roman"/>
        <a:cs typeface="Times New Roma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32513</TotalTime>
  <Words>290</Words>
  <Application>Microsoft Office PowerPoint</Application>
  <PresentationFormat>Custom</PresentationFormat>
  <Paragraphs>110</Paragraphs>
  <Slides>44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Meiryo</vt:lpstr>
      <vt:lpstr>Calibri</vt:lpstr>
      <vt:lpstr>Courier New</vt:lpstr>
      <vt:lpstr>Tahoma</vt:lpstr>
      <vt:lpstr>Times New Roman</vt:lpstr>
      <vt:lpstr>Wingdings</vt:lpstr>
      <vt:lpstr>White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Nguyen Anh Quan (VTI.GA)</dc:creator>
  <cp:keywords/>
  <dc:description/>
  <cp:lastModifiedBy>pc</cp:lastModifiedBy>
  <cp:revision>4401</cp:revision>
  <cp:lastPrinted>2019-09-17T11:00:25Z</cp:lastPrinted>
  <dcterms:modified xsi:type="dcterms:W3CDTF">2022-04-01T09:30:58Z</dcterms:modified>
  <cp:category/>
</cp:coreProperties>
</file>